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4" r:id="rId4"/>
    <p:sldId id="258" r:id="rId5"/>
    <p:sldId id="259" r:id="rId6"/>
    <p:sldId id="260" r:id="rId7"/>
    <p:sldId id="266" r:id="rId8"/>
    <p:sldId id="262" r:id="rId9"/>
    <p:sldId id="263" r:id="rId10"/>
    <p:sldId id="265" r:id="rId11"/>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264" y="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ru-RU"/>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40B2682D-7C97-4FDE-B027-5FA746072E6D}" type="datetimeFigureOut">
              <a:rPr lang="ru-RU" smtClean="0"/>
              <a:t>15.02.2025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1835220C-41ED-4FE9-925F-F9FB651ACF76}" type="slidenum">
              <a:rPr lang="ru-RU" smtClean="0"/>
              <a:t>‹#›</a:t>
            </a:fld>
            <a:endParaRPr lang="ru-RU"/>
          </a:p>
        </p:txBody>
      </p:sp>
    </p:spTree>
    <p:extLst>
      <p:ext uri="{BB962C8B-B14F-4D97-AF65-F5344CB8AC3E}">
        <p14:creationId xmlns:p14="http://schemas.microsoft.com/office/powerpoint/2010/main" val="4050085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40B2682D-7C97-4FDE-B027-5FA746072E6D}" type="datetimeFigureOut">
              <a:rPr lang="ru-RU" smtClean="0"/>
              <a:t>15.02.2025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1835220C-41ED-4FE9-925F-F9FB651ACF76}" type="slidenum">
              <a:rPr lang="ru-RU" smtClean="0"/>
              <a:t>‹#›</a:t>
            </a:fld>
            <a:endParaRPr lang="ru-RU"/>
          </a:p>
        </p:txBody>
      </p:sp>
    </p:spTree>
    <p:extLst>
      <p:ext uri="{BB962C8B-B14F-4D97-AF65-F5344CB8AC3E}">
        <p14:creationId xmlns:p14="http://schemas.microsoft.com/office/powerpoint/2010/main" val="4037776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40B2682D-7C97-4FDE-B027-5FA746072E6D}" type="datetimeFigureOut">
              <a:rPr lang="ru-RU" smtClean="0"/>
              <a:t>15.02.2025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1835220C-41ED-4FE9-925F-F9FB651ACF76}" type="slidenum">
              <a:rPr lang="ru-RU" smtClean="0"/>
              <a:t>‹#›</a:t>
            </a:fld>
            <a:endParaRPr lang="ru-RU"/>
          </a:p>
        </p:txBody>
      </p:sp>
    </p:spTree>
    <p:extLst>
      <p:ext uri="{BB962C8B-B14F-4D97-AF65-F5344CB8AC3E}">
        <p14:creationId xmlns:p14="http://schemas.microsoft.com/office/powerpoint/2010/main" val="36441167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40B2682D-7C97-4FDE-B027-5FA746072E6D}" type="datetimeFigureOut">
              <a:rPr lang="ru-RU" smtClean="0"/>
              <a:t>15.02.2025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1835220C-41ED-4FE9-925F-F9FB651ACF76}" type="slidenum">
              <a:rPr lang="ru-RU" smtClean="0"/>
              <a:t>‹#›</a:t>
            </a:fld>
            <a:endParaRPr lang="ru-RU"/>
          </a:p>
        </p:txBody>
      </p:sp>
    </p:spTree>
    <p:extLst>
      <p:ext uri="{BB962C8B-B14F-4D97-AF65-F5344CB8AC3E}">
        <p14:creationId xmlns:p14="http://schemas.microsoft.com/office/powerpoint/2010/main" val="3026409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ru-RU"/>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40B2682D-7C97-4FDE-B027-5FA746072E6D}" type="datetimeFigureOut">
              <a:rPr lang="ru-RU" smtClean="0"/>
              <a:t>15.02.2025</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1835220C-41ED-4FE9-925F-F9FB651ACF76}" type="slidenum">
              <a:rPr lang="ru-RU" smtClean="0"/>
              <a:t>‹#›</a:t>
            </a:fld>
            <a:endParaRPr lang="ru-RU"/>
          </a:p>
        </p:txBody>
      </p:sp>
    </p:spTree>
    <p:extLst>
      <p:ext uri="{BB962C8B-B14F-4D97-AF65-F5344CB8AC3E}">
        <p14:creationId xmlns:p14="http://schemas.microsoft.com/office/powerpoint/2010/main" val="1016591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40B2682D-7C97-4FDE-B027-5FA746072E6D}" type="datetimeFigureOut">
              <a:rPr lang="ru-RU" smtClean="0"/>
              <a:t>15.02.2025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1835220C-41ED-4FE9-925F-F9FB651ACF76}" type="slidenum">
              <a:rPr lang="ru-RU" smtClean="0"/>
              <a:t>‹#›</a:t>
            </a:fld>
            <a:endParaRPr lang="ru-RU"/>
          </a:p>
        </p:txBody>
      </p:sp>
    </p:spTree>
    <p:extLst>
      <p:ext uri="{BB962C8B-B14F-4D97-AF65-F5344CB8AC3E}">
        <p14:creationId xmlns:p14="http://schemas.microsoft.com/office/powerpoint/2010/main" val="533008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smtClean="0"/>
              <a:t>Образец заголовка</a:t>
            </a:r>
            <a:endParaRPr lang="ru-RU"/>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40B2682D-7C97-4FDE-B027-5FA746072E6D}" type="datetimeFigureOut">
              <a:rPr lang="ru-RU" smtClean="0"/>
              <a:t>15.02.2025</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1835220C-41ED-4FE9-925F-F9FB651ACF76}" type="slidenum">
              <a:rPr lang="ru-RU" smtClean="0"/>
              <a:t>‹#›</a:t>
            </a:fld>
            <a:endParaRPr lang="ru-RU"/>
          </a:p>
        </p:txBody>
      </p:sp>
    </p:spTree>
    <p:extLst>
      <p:ext uri="{BB962C8B-B14F-4D97-AF65-F5344CB8AC3E}">
        <p14:creationId xmlns:p14="http://schemas.microsoft.com/office/powerpoint/2010/main" val="17283904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40B2682D-7C97-4FDE-B027-5FA746072E6D}" type="datetimeFigureOut">
              <a:rPr lang="ru-RU" smtClean="0"/>
              <a:t>15.02.2025</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1835220C-41ED-4FE9-925F-F9FB651ACF76}" type="slidenum">
              <a:rPr lang="ru-RU" smtClean="0"/>
              <a:t>‹#›</a:t>
            </a:fld>
            <a:endParaRPr lang="ru-RU"/>
          </a:p>
        </p:txBody>
      </p:sp>
    </p:spTree>
    <p:extLst>
      <p:ext uri="{BB962C8B-B14F-4D97-AF65-F5344CB8AC3E}">
        <p14:creationId xmlns:p14="http://schemas.microsoft.com/office/powerpoint/2010/main" val="3332362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40B2682D-7C97-4FDE-B027-5FA746072E6D}" type="datetimeFigureOut">
              <a:rPr lang="ru-RU" smtClean="0"/>
              <a:t>15.02.2025</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1835220C-41ED-4FE9-925F-F9FB651ACF76}" type="slidenum">
              <a:rPr lang="ru-RU" smtClean="0"/>
              <a:t>‹#›</a:t>
            </a:fld>
            <a:endParaRPr lang="ru-RU"/>
          </a:p>
        </p:txBody>
      </p:sp>
    </p:spTree>
    <p:extLst>
      <p:ext uri="{BB962C8B-B14F-4D97-AF65-F5344CB8AC3E}">
        <p14:creationId xmlns:p14="http://schemas.microsoft.com/office/powerpoint/2010/main" val="3940972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40B2682D-7C97-4FDE-B027-5FA746072E6D}" type="datetimeFigureOut">
              <a:rPr lang="ru-RU" smtClean="0"/>
              <a:t>15.02.2025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1835220C-41ED-4FE9-925F-F9FB651ACF76}" type="slidenum">
              <a:rPr lang="ru-RU" smtClean="0"/>
              <a:t>‹#›</a:t>
            </a:fld>
            <a:endParaRPr lang="ru-RU"/>
          </a:p>
        </p:txBody>
      </p:sp>
    </p:spTree>
    <p:extLst>
      <p:ext uri="{BB962C8B-B14F-4D97-AF65-F5344CB8AC3E}">
        <p14:creationId xmlns:p14="http://schemas.microsoft.com/office/powerpoint/2010/main" val="34029578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40B2682D-7C97-4FDE-B027-5FA746072E6D}" type="datetimeFigureOut">
              <a:rPr lang="ru-RU" smtClean="0"/>
              <a:t>15.02.2025</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1835220C-41ED-4FE9-925F-F9FB651ACF76}" type="slidenum">
              <a:rPr lang="ru-RU" smtClean="0"/>
              <a:t>‹#›</a:t>
            </a:fld>
            <a:endParaRPr lang="ru-RU"/>
          </a:p>
        </p:txBody>
      </p:sp>
    </p:spTree>
    <p:extLst>
      <p:ext uri="{BB962C8B-B14F-4D97-AF65-F5344CB8AC3E}">
        <p14:creationId xmlns:p14="http://schemas.microsoft.com/office/powerpoint/2010/main" val="38394398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B2682D-7C97-4FDE-B027-5FA746072E6D}" type="datetimeFigureOut">
              <a:rPr lang="ru-RU" smtClean="0"/>
              <a:t>15.02.2025</a:t>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35220C-41ED-4FE9-925F-F9FB651ACF76}" type="slidenum">
              <a:rPr lang="ru-RU" smtClean="0"/>
              <a:t>‹#›</a:t>
            </a:fld>
            <a:endParaRPr lang="ru-RU"/>
          </a:p>
        </p:txBody>
      </p:sp>
    </p:spTree>
    <p:extLst>
      <p:ext uri="{BB962C8B-B14F-4D97-AF65-F5344CB8AC3E}">
        <p14:creationId xmlns:p14="http://schemas.microsoft.com/office/powerpoint/2010/main" val="27674135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ru-RU" dirty="0" smtClean="0"/>
              <a:t>Чем пахнет русская литература?</a:t>
            </a:r>
            <a:endParaRPr lang="ru-RU" dirty="0"/>
          </a:p>
        </p:txBody>
      </p:sp>
      <p:sp>
        <p:nvSpPr>
          <p:cNvPr id="3" name="Подзаголовок 2"/>
          <p:cNvSpPr>
            <a:spLocks noGrp="1"/>
          </p:cNvSpPr>
          <p:nvPr>
            <p:ph type="subTitle" idx="1"/>
          </p:nvPr>
        </p:nvSpPr>
        <p:spPr/>
        <p:txBody>
          <a:bodyPr/>
          <a:lstStyle/>
          <a:p>
            <a:r>
              <a:rPr lang="ru-RU" dirty="0" smtClean="0"/>
              <a:t>Создание базы </a:t>
            </a:r>
            <a:r>
              <a:rPr lang="ru-RU" dirty="0"/>
              <a:t>данных для </a:t>
            </a:r>
            <a:r>
              <a:rPr lang="ru-RU" dirty="0" smtClean="0"/>
              <a:t>частотной параметризации ольфакторной лексики</a:t>
            </a:r>
            <a:endParaRPr lang="ru-RU" dirty="0"/>
          </a:p>
        </p:txBody>
      </p:sp>
    </p:spTree>
    <p:extLst>
      <p:ext uri="{BB962C8B-B14F-4D97-AF65-F5344CB8AC3E}">
        <p14:creationId xmlns:p14="http://schemas.microsoft.com/office/powerpoint/2010/main" val="37919950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Объект 2"/>
          <p:cNvSpPr>
            <a:spLocks noGrp="1"/>
          </p:cNvSpPr>
          <p:nvPr>
            <p:ph idx="1"/>
          </p:nvPr>
        </p:nvSpPr>
        <p:spPr/>
        <p:txBody>
          <a:bodyPr/>
          <a:lstStyle/>
          <a:p>
            <a:pPr algn="ctr"/>
            <a:endParaRPr lang="ru-RU" dirty="0" smtClean="0"/>
          </a:p>
          <a:p>
            <a:pPr algn="ctr"/>
            <a:endParaRPr lang="ru-RU" dirty="0"/>
          </a:p>
          <a:p>
            <a:pPr algn="ctr"/>
            <a:r>
              <a:rPr lang="ru-RU" sz="3600" dirty="0" smtClean="0"/>
              <a:t>Спасибо за внимание!</a:t>
            </a:r>
            <a:endParaRPr lang="ru-RU" sz="3600" dirty="0"/>
          </a:p>
        </p:txBody>
      </p:sp>
    </p:spTree>
    <p:extLst>
      <p:ext uri="{BB962C8B-B14F-4D97-AF65-F5344CB8AC3E}">
        <p14:creationId xmlns:p14="http://schemas.microsoft.com/office/powerpoint/2010/main" val="1471108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Ольфакторная(запаховая) лексика: примеры</a:t>
            </a:r>
            <a:endParaRPr lang="ru-RU" dirty="0"/>
          </a:p>
        </p:txBody>
      </p:sp>
      <p:sp>
        <p:nvSpPr>
          <p:cNvPr id="3" name="Объект 2"/>
          <p:cNvSpPr>
            <a:spLocks noGrp="1"/>
          </p:cNvSpPr>
          <p:nvPr>
            <p:ph idx="1"/>
          </p:nvPr>
        </p:nvSpPr>
        <p:spPr>
          <a:xfrm>
            <a:off x="838200" y="1825625"/>
            <a:ext cx="6297957" cy="4204299"/>
          </a:xfrm>
        </p:spPr>
        <p:txBody>
          <a:bodyPr>
            <a:normAutofit fontScale="92500" lnSpcReduction="20000"/>
          </a:bodyPr>
          <a:lstStyle/>
          <a:p>
            <a:r>
              <a:rPr lang="ru-RU" dirty="0" smtClean="0"/>
              <a:t>запах, дыхание, аромат, букет, вонь, перегар, смрад, парфюм, душок, благовоние, благоухание, зловоние, запашок, фимиам, тяжелый дух, миазм, амбре, амбра, пригарь, тухлятина, парфюм, привкус, испарение, дуновение, ладан, зараза, скверна, вкус, оттенок, дым, миазм, пахнуть, охватить, коснуться, потянуть, веять, распространиться, вонять, благоухать, нести, подуть, обдать, дохнуть, дунуть, передаться, повеять, обдавать, попахивать, разить, смердеть и т.п.</a:t>
            </a:r>
            <a:endParaRPr lang="ru-RU" dirty="0"/>
          </a:p>
        </p:txBody>
      </p:sp>
      <p:pic>
        <p:nvPicPr>
          <p:cNvPr id="4" name="Рисунок 3"/>
          <p:cNvPicPr>
            <a:picLocks noChangeAspect="1"/>
          </p:cNvPicPr>
          <p:nvPr/>
        </p:nvPicPr>
        <p:blipFill>
          <a:blip r:embed="rId2"/>
          <a:stretch>
            <a:fillRect/>
          </a:stretch>
        </p:blipFill>
        <p:spPr>
          <a:xfrm>
            <a:off x="7478790" y="1825625"/>
            <a:ext cx="4127056" cy="4127056"/>
          </a:xfrm>
          <a:prstGeom prst="rect">
            <a:avLst/>
          </a:prstGeom>
        </p:spPr>
      </p:pic>
    </p:spTree>
    <p:extLst>
      <p:ext uri="{BB962C8B-B14F-4D97-AF65-F5344CB8AC3E}">
        <p14:creationId xmlns:p14="http://schemas.microsoft.com/office/powerpoint/2010/main" val="26977605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Почему это важно?</a:t>
            </a:r>
            <a:endParaRPr lang="ru-RU" dirty="0"/>
          </a:p>
        </p:txBody>
      </p:sp>
      <p:sp>
        <p:nvSpPr>
          <p:cNvPr id="3" name="Объект 2"/>
          <p:cNvSpPr>
            <a:spLocks noGrp="1"/>
          </p:cNvSpPr>
          <p:nvPr>
            <p:ph idx="1"/>
          </p:nvPr>
        </p:nvSpPr>
        <p:spPr/>
        <p:txBody>
          <a:bodyPr/>
          <a:lstStyle/>
          <a:p>
            <a:r>
              <a:rPr lang="ru-RU" b="1" dirty="0" smtClean="0"/>
              <a:t>Ольфакторная </a:t>
            </a:r>
            <a:r>
              <a:rPr lang="ru-RU" b="1" dirty="0"/>
              <a:t>лексика </a:t>
            </a:r>
            <a:r>
              <a:rPr lang="ru-RU" b="1" dirty="0" smtClean="0"/>
              <a:t>особенно </a:t>
            </a:r>
            <a:r>
              <a:rPr lang="ru-RU" b="1" dirty="0"/>
              <a:t>интересна, потому что</a:t>
            </a:r>
            <a:r>
              <a:rPr lang="ru-RU" b="1" dirty="0" smtClean="0"/>
              <a:t>:</a:t>
            </a:r>
          </a:p>
          <a:p>
            <a:endParaRPr lang="ru-RU" dirty="0"/>
          </a:p>
          <a:p>
            <a:r>
              <a:rPr lang="ru-RU" dirty="0"/>
              <a:t>Запахи часто являются наиболее сильными триггерами памяти.</a:t>
            </a:r>
          </a:p>
          <a:p>
            <a:r>
              <a:rPr lang="ru-RU" dirty="0"/>
              <a:t>Они менее явно описываются в литературе, чем зрительные или звуковые образы, что делает их использование более символическим.</a:t>
            </a:r>
          </a:p>
          <a:p>
            <a:r>
              <a:rPr lang="ru-RU" dirty="0"/>
              <a:t>Исследование таких слов </a:t>
            </a:r>
            <a:r>
              <a:rPr lang="ru-RU" dirty="0" smtClean="0"/>
              <a:t>показывает, </a:t>
            </a:r>
            <a:r>
              <a:rPr lang="ru-RU" dirty="0"/>
              <a:t>как авторы преодолевают ограничения языка для передачи этого чувства.</a:t>
            </a:r>
          </a:p>
          <a:p>
            <a:endParaRPr lang="ru-RU" dirty="0"/>
          </a:p>
        </p:txBody>
      </p:sp>
    </p:spTree>
    <p:extLst>
      <p:ext uri="{BB962C8B-B14F-4D97-AF65-F5344CB8AC3E}">
        <p14:creationId xmlns:p14="http://schemas.microsoft.com/office/powerpoint/2010/main" val="3730660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Объект 2"/>
          <p:cNvSpPr>
            <a:spLocks noGrp="1"/>
          </p:cNvSpPr>
          <p:nvPr>
            <p:ph idx="1"/>
          </p:nvPr>
        </p:nvSpPr>
        <p:spPr>
          <a:xfrm>
            <a:off x="838200" y="1825625"/>
            <a:ext cx="5639333" cy="4351338"/>
          </a:xfrm>
        </p:spPr>
        <p:txBody>
          <a:bodyPr/>
          <a:lstStyle/>
          <a:p>
            <a:r>
              <a:rPr lang="ru-RU" dirty="0"/>
              <a:t>Мы создали программу, которая автоматически обрабатывает тексты, создает базу данных и помогает находить нужные нам слова вместе с их контекстом. </a:t>
            </a:r>
            <a:endParaRPr lang="ru-RU" dirty="0" smtClean="0"/>
          </a:p>
          <a:p>
            <a:r>
              <a:rPr lang="ru-RU" dirty="0" smtClean="0"/>
              <a:t>Это </a:t>
            </a:r>
            <a:r>
              <a:rPr lang="ru-RU" dirty="0"/>
              <a:t>позволит глубже понять, как авторы используют язык </a:t>
            </a:r>
            <a:r>
              <a:rPr lang="ru-RU" dirty="0" smtClean="0"/>
              <a:t>при описании запахов и ольфакторного опыта </a:t>
            </a:r>
            <a:r>
              <a:rPr lang="ru-RU" dirty="0"/>
              <a:t>в своих произведениях.</a:t>
            </a:r>
          </a:p>
        </p:txBody>
      </p:sp>
      <p:pic>
        <p:nvPicPr>
          <p:cNvPr id="4" name="Рисунок 3"/>
          <p:cNvPicPr>
            <a:picLocks noChangeAspect="1"/>
          </p:cNvPicPr>
          <p:nvPr/>
        </p:nvPicPr>
        <p:blipFill>
          <a:blip r:embed="rId2"/>
          <a:stretch>
            <a:fillRect/>
          </a:stretch>
        </p:blipFill>
        <p:spPr>
          <a:xfrm>
            <a:off x="6614756" y="1581195"/>
            <a:ext cx="4544613" cy="4544613"/>
          </a:xfrm>
          <a:prstGeom prst="rect">
            <a:avLst/>
          </a:prstGeom>
        </p:spPr>
      </p:pic>
    </p:spTree>
    <p:extLst>
      <p:ext uri="{BB962C8B-B14F-4D97-AF65-F5344CB8AC3E}">
        <p14:creationId xmlns:p14="http://schemas.microsoft.com/office/powerpoint/2010/main" val="1530403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Основные функции программы</a:t>
            </a:r>
            <a:endParaRPr lang="ru-RU" dirty="0"/>
          </a:p>
        </p:txBody>
      </p:sp>
      <p:sp>
        <p:nvSpPr>
          <p:cNvPr id="3" name="Объект 2"/>
          <p:cNvSpPr>
            <a:spLocks noGrp="1"/>
          </p:cNvSpPr>
          <p:nvPr>
            <p:ph idx="1"/>
          </p:nvPr>
        </p:nvSpPr>
        <p:spPr/>
        <p:txBody>
          <a:bodyPr/>
          <a:lstStyle/>
          <a:p>
            <a:r>
              <a:rPr lang="ru-RU" dirty="0"/>
              <a:t>Программа выполняет следующие задачи:</a:t>
            </a:r>
          </a:p>
          <a:p>
            <a:r>
              <a:rPr lang="ru-RU" dirty="0"/>
              <a:t>Загружает текст из файла и сохраняет его в базу данных.</a:t>
            </a:r>
          </a:p>
          <a:p>
            <a:r>
              <a:rPr lang="ru-RU" dirty="0"/>
              <a:t>Разбивает текст на предложения.</a:t>
            </a:r>
          </a:p>
          <a:p>
            <a:r>
              <a:rPr lang="ru-RU" dirty="0"/>
              <a:t>Находит заданные слова (например, связанные с запахами) и анализирует их окружение.</a:t>
            </a:r>
          </a:p>
          <a:p>
            <a:r>
              <a:rPr lang="ru-RU" dirty="0"/>
              <a:t>Сохраняет результаты анализа для дальнейшего использования</a:t>
            </a:r>
            <a:r>
              <a:rPr lang="ru-RU" dirty="0" smtClean="0"/>
              <a:t>.</a:t>
            </a:r>
            <a:endParaRPr lang="en-US" dirty="0" smtClean="0"/>
          </a:p>
          <a:p>
            <a:r>
              <a:rPr lang="ru-RU" dirty="0" smtClean="0"/>
              <a:t>Для возможности ручной постобработки отфильтрованные предложения можно вывести в браузере. Пользователь может вручную убрать пересечения из базы данных.</a:t>
            </a:r>
            <a:endParaRPr lang="ru-RU" dirty="0"/>
          </a:p>
          <a:p>
            <a:endParaRPr lang="ru-RU" dirty="0"/>
          </a:p>
        </p:txBody>
      </p:sp>
    </p:spTree>
    <p:extLst>
      <p:ext uri="{BB962C8B-B14F-4D97-AF65-F5344CB8AC3E}">
        <p14:creationId xmlns:p14="http://schemas.microsoft.com/office/powerpoint/2010/main" val="26596459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Объект 2"/>
          <p:cNvSpPr>
            <a:spLocks noGrp="1"/>
          </p:cNvSpPr>
          <p:nvPr>
            <p:ph idx="1"/>
          </p:nvPr>
        </p:nvSpPr>
        <p:spPr/>
        <p:txBody>
          <a:bodyPr>
            <a:normAutofit lnSpcReduction="10000"/>
          </a:bodyPr>
          <a:lstStyle/>
          <a:p>
            <a:r>
              <a:rPr lang="ru-RU" b="1" dirty="0"/>
              <a:t>Ввод данных: </a:t>
            </a:r>
            <a:r>
              <a:rPr lang="ru-RU" dirty="0"/>
              <a:t>Пользователь указывает название текста и путь к файлу.</a:t>
            </a:r>
          </a:p>
          <a:p>
            <a:r>
              <a:rPr lang="ru-RU" b="1" dirty="0"/>
              <a:t>Обработка текста: </a:t>
            </a:r>
            <a:r>
              <a:rPr lang="ru-RU" dirty="0"/>
              <a:t>Программа чистит текст от лишних символов и разбивает его на </a:t>
            </a:r>
            <a:r>
              <a:rPr lang="ru-RU" dirty="0" smtClean="0"/>
              <a:t>предложения</a:t>
            </a:r>
            <a:r>
              <a:rPr lang="ru-RU" dirty="0"/>
              <a:t> </a:t>
            </a:r>
            <a:r>
              <a:rPr lang="ru-RU" dirty="0" smtClean="0"/>
              <a:t>(сохраняет предложения в базе).</a:t>
            </a:r>
            <a:endParaRPr lang="ru-RU" dirty="0"/>
          </a:p>
          <a:p>
            <a:r>
              <a:rPr lang="ru-RU" b="1" dirty="0"/>
              <a:t>Поиск слов: </a:t>
            </a:r>
            <a:r>
              <a:rPr lang="ru-RU" dirty="0"/>
              <a:t>Пользователь вводит слово для поиска, например, "аромат" или "запах".</a:t>
            </a:r>
          </a:p>
          <a:p>
            <a:r>
              <a:rPr lang="ru-RU" b="1" dirty="0"/>
              <a:t>Анализ окружения: </a:t>
            </a:r>
            <a:r>
              <a:rPr lang="ru-RU" dirty="0"/>
              <a:t>Программа находит все формы этого слова и анализирует, какие другие слова связаны с ним в предложении.</a:t>
            </a:r>
          </a:p>
          <a:p>
            <a:r>
              <a:rPr lang="ru-RU" b="1" dirty="0"/>
              <a:t>Сохранение результатов: </a:t>
            </a:r>
            <a:r>
              <a:rPr lang="ru-RU" dirty="0"/>
              <a:t>Все найденные данные записываются в базу данных для последующего анализа.</a:t>
            </a:r>
          </a:p>
        </p:txBody>
      </p:sp>
    </p:spTree>
    <p:extLst>
      <p:ext uri="{BB962C8B-B14F-4D97-AF65-F5344CB8AC3E}">
        <p14:creationId xmlns:p14="http://schemas.microsoft.com/office/powerpoint/2010/main" val="2789467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Объект 2"/>
          <p:cNvSpPr>
            <a:spLocks noGrp="1"/>
          </p:cNvSpPr>
          <p:nvPr>
            <p:ph idx="1"/>
          </p:nvPr>
        </p:nvSpPr>
        <p:spPr>
          <a:xfrm>
            <a:off x="838200" y="1825625"/>
            <a:ext cx="10339221" cy="4351338"/>
          </a:xfrm>
        </p:spPr>
        <p:txBody>
          <a:bodyPr>
            <a:normAutofit/>
          </a:bodyPr>
          <a:lstStyle/>
          <a:p>
            <a:r>
              <a:rPr lang="ru-RU" b="1" dirty="0"/>
              <a:t>Визуализация результатов </a:t>
            </a:r>
            <a:r>
              <a:rPr lang="ru-RU" dirty="0" smtClean="0"/>
              <a:t>:После </a:t>
            </a:r>
            <a:r>
              <a:rPr lang="ru-RU" dirty="0"/>
              <a:t>завершения анализа программа предоставляет возможность визуализировать полученные данные:</a:t>
            </a:r>
          </a:p>
          <a:p>
            <a:pPr lvl="2"/>
            <a:r>
              <a:rPr lang="ru-RU" b="1" dirty="0"/>
              <a:t>Общее количество предложений </a:t>
            </a:r>
            <a:r>
              <a:rPr lang="ru-RU" dirty="0"/>
              <a:t>: Сравнение количества предложений между различными текстами.</a:t>
            </a:r>
          </a:p>
          <a:p>
            <a:pPr lvl="2"/>
            <a:r>
              <a:rPr lang="ru-RU" b="1" dirty="0"/>
              <a:t>Частота вхождений </a:t>
            </a:r>
            <a:r>
              <a:rPr lang="ru-RU" b="1" dirty="0" err="1"/>
              <a:t>токена</a:t>
            </a:r>
            <a:r>
              <a:rPr lang="ru-RU" b="1" dirty="0"/>
              <a:t> </a:t>
            </a:r>
            <a:r>
              <a:rPr lang="ru-RU" dirty="0"/>
              <a:t>: Графическое представление частоты встречаемости </a:t>
            </a:r>
            <a:r>
              <a:rPr lang="ru-RU" dirty="0" err="1"/>
              <a:t>токена</a:t>
            </a:r>
            <a:r>
              <a:rPr lang="ru-RU" dirty="0"/>
              <a:t> в тексте.</a:t>
            </a:r>
          </a:p>
          <a:p>
            <a:pPr lvl="2"/>
            <a:r>
              <a:rPr lang="ru-RU" b="1" dirty="0"/>
              <a:t>Зависимые слова по частям речи </a:t>
            </a:r>
            <a:r>
              <a:rPr lang="ru-RU" dirty="0"/>
              <a:t>: Разбиение зависимых слов на группы по частям речи (существительные, прилагательные, глаголы и т.д.) с отображением их частоты.</a:t>
            </a:r>
          </a:p>
          <a:p>
            <a:pPr lvl="2"/>
            <a:r>
              <a:rPr lang="ru-RU" b="1" dirty="0"/>
              <a:t>Количество предложений с </a:t>
            </a:r>
            <a:r>
              <a:rPr lang="ru-RU" b="1" dirty="0" err="1"/>
              <a:t>токеном</a:t>
            </a:r>
            <a:r>
              <a:rPr lang="ru-RU" b="1" dirty="0"/>
              <a:t> </a:t>
            </a:r>
            <a:r>
              <a:rPr lang="ru-RU" dirty="0"/>
              <a:t>: Показывает, сколько предложений содержит заданный </a:t>
            </a:r>
            <a:r>
              <a:rPr lang="ru-RU" dirty="0" err="1"/>
              <a:t>токен</a:t>
            </a:r>
            <a:r>
              <a:rPr lang="ru-RU" dirty="0"/>
              <a:t>.</a:t>
            </a:r>
          </a:p>
          <a:p>
            <a:endParaRPr lang="ru-RU" dirty="0"/>
          </a:p>
        </p:txBody>
      </p:sp>
    </p:spTree>
    <p:extLst>
      <p:ext uri="{BB962C8B-B14F-4D97-AF65-F5344CB8AC3E}">
        <p14:creationId xmlns:p14="http://schemas.microsoft.com/office/powerpoint/2010/main" val="3383371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pic>
        <p:nvPicPr>
          <p:cNvPr id="4" name="Объект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631977" y="-23716"/>
            <a:ext cx="9644829" cy="6881716"/>
          </a:xfrm>
        </p:spPr>
      </p:pic>
    </p:spTree>
    <p:extLst>
      <p:ext uri="{BB962C8B-B14F-4D97-AF65-F5344CB8AC3E}">
        <p14:creationId xmlns:p14="http://schemas.microsoft.com/office/powerpoint/2010/main" val="3620071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dirty="0"/>
          </a:p>
        </p:txBody>
      </p:sp>
      <p:sp>
        <p:nvSpPr>
          <p:cNvPr id="3" name="Объект 2"/>
          <p:cNvSpPr>
            <a:spLocks noGrp="1"/>
          </p:cNvSpPr>
          <p:nvPr>
            <p:ph idx="1"/>
          </p:nvPr>
        </p:nvSpPr>
        <p:spPr>
          <a:xfrm>
            <a:off x="838200" y="1825625"/>
            <a:ext cx="4016731" cy="3746884"/>
          </a:xfrm>
        </p:spPr>
        <p:txBody>
          <a:bodyPr>
            <a:normAutofit fontScale="85000" lnSpcReduction="20000"/>
          </a:bodyPr>
          <a:lstStyle/>
          <a:p>
            <a:r>
              <a:rPr lang="ru-RU" dirty="0" smtClean="0"/>
              <a:t>Этот инструмент позволяет </a:t>
            </a:r>
            <a:r>
              <a:rPr lang="ru-RU" dirty="0"/>
              <a:t>эффективно анализировать литературные тексты. </a:t>
            </a:r>
            <a:endParaRPr lang="ru-RU" dirty="0" smtClean="0"/>
          </a:p>
          <a:p>
            <a:r>
              <a:rPr lang="ru-RU" dirty="0" smtClean="0"/>
              <a:t>Он </a:t>
            </a:r>
            <a:r>
              <a:rPr lang="ru-RU" dirty="0"/>
              <a:t>поможет нам лучше понять, как авторы используют язык запахов в своих произведениях. </a:t>
            </a:r>
            <a:endParaRPr lang="ru-RU" dirty="0" smtClean="0"/>
          </a:p>
          <a:p>
            <a:r>
              <a:rPr lang="ru-RU" dirty="0" smtClean="0"/>
              <a:t>Этот </a:t>
            </a:r>
            <a:r>
              <a:rPr lang="ru-RU" dirty="0"/>
              <a:t>проект может стать основой для более широких исследований в области </a:t>
            </a:r>
            <a:r>
              <a:rPr lang="ru-RU" b="1" dirty="0" smtClean="0"/>
              <a:t>лингвистики, теории перевода и </a:t>
            </a:r>
            <a:r>
              <a:rPr lang="ru-RU" b="1" dirty="0"/>
              <a:t>литературоведения</a:t>
            </a:r>
            <a:r>
              <a:rPr lang="ru-RU" dirty="0"/>
              <a:t>.</a:t>
            </a:r>
          </a:p>
        </p:txBody>
      </p:sp>
      <p:pic>
        <p:nvPicPr>
          <p:cNvPr id="4" name="Рисунок 3"/>
          <p:cNvPicPr>
            <a:picLocks noChangeAspect="1"/>
          </p:cNvPicPr>
          <p:nvPr/>
        </p:nvPicPr>
        <p:blipFill>
          <a:blip r:embed="rId2"/>
          <a:stretch>
            <a:fillRect/>
          </a:stretch>
        </p:blipFill>
        <p:spPr>
          <a:xfrm>
            <a:off x="5508156" y="1751651"/>
            <a:ext cx="5910227" cy="3324503"/>
          </a:xfrm>
          <a:prstGeom prst="rect">
            <a:avLst/>
          </a:prstGeom>
        </p:spPr>
      </p:pic>
    </p:spTree>
    <p:extLst>
      <p:ext uri="{BB962C8B-B14F-4D97-AF65-F5344CB8AC3E}">
        <p14:creationId xmlns:p14="http://schemas.microsoft.com/office/powerpoint/2010/main" val="1720315837"/>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TotalTime>
  <Words>491</Words>
  <Application>Microsoft Office PowerPoint</Application>
  <PresentationFormat>Широкоэкранный</PresentationFormat>
  <Paragraphs>35</Paragraphs>
  <Slides>10</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10</vt:i4>
      </vt:variant>
    </vt:vector>
  </HeadingPairs>
  <TitlesOfParts>
    <vt:vector size="14" baseType="lpstr">
      <vt:lpstr>Arial</vt:lpstr>
      <vt:lpstr>Calibri</vt:lpstr>
      <vt:lpstr>Calibri Light</vt:lpstr>
      <vt:lpstr>Тема Office</vt:lpstr>
      <vt:lpstr>Чем пахнет русская литература?</vt:lpstr>
      <vt:lpstr>Ольфакторная(запаховая) лексика: примеры</vt:lpstr>
      <vt:lpstr>Почему это важно?</vt:lpstr>
      <vt:lpstr>Презентация PowerPoint</vt:lpstr>
      <vt:lpstr>Основные функции программы</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Чем пахнет русская литература?</dc:title>
  <dc:creator>Baryshnikov</dc:creator>
  <cp:lastModifiedBy>Baryshnikov</cp:lastModifiedBy>
  <cp:revision>8</cp:revision>
  <dcterms:created xsi:type="dcterms:W3CDTF">2025-02-13T09:28:35Z</dcterms:created>
  <dcterms:modified xsi:type="dcterms:W3CDTF">2025-02-15T10:17:55Z</dcterms:modified>
</cp:coreProperties>
</file>

<file path=docProps/thumbnail.jpeg>
</file>